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62"/>
    <p:restoredTop sz="94444"/>
  </p:normalViewPr>
  <p:slideViewPr>
    <p:cSldViewPr snapToGrid="0">
      <p:cViewPr varScale="1">
        <p:scale>
          <a:sx n="72" d="100"/>
          <a:sy n="72" d="100"/>
        </p:scale>
        <p:origin x="3256" y="20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panose="02000000000000000000" pitchFamily="2" charset="77"/>
                <a:ea typeface="Comfortaa"/>
                <a:cs typeface="Comfortaa"/>
                <a:sym typeface="Comfortaa"/>
              </a:rPr>
              <a:t>Kindergarten Newsletter: </a:t>
            </a:r>
            <a:r>
              <a:rPr lang="en" dirty="0">
                <a:latin typeface="KG Miss Kindergarten" panose="02000000000000000000" pitchFamily="2" charset="77"/>
                <a:ea typeface="Comfortaa"/>
                <a:cs typeface="Comfortaa"/>
                <a:sym typeface="Comfortaa"/>
              </a:rPr>
              <a:t>Februar</a:t>
            </a:r>
            <a:r>
              <a:rPr lang="en" sz="1400" b="0" i="0" u="none" strike="noStrike" cap="none" dirty="0">
                <a:solidFill>
                  <a:srgbClr val="000000"/>
                </a:solidFill>
                <a:latin typeface="KG Miss Kindergarten" panose="02000000000000000000" pitchFamily="2" charset="77"/>
                <a:ea typeface="Comfortaa"/>
                <a:cs typeface="Comfortaa"/>
                <a:sym typeface="Comfortaa"/>
              </a:rPr>
              <a:t>y 13</a:t>
            </a:r>
            <a:r>
              <a:rPr lang="en" dirty="0">
                <a:latin typeface="KG Miss Kindergarten" panose="02000000000000000000" pitchFamily="2" charset="77"/>
                <a:ea typeface="Comfortaa"/>
                <a:cs typeface="Comfortaa"/>
                <a:sym typeface="Comfortaa"/>
              </a:rPr>
              <a:t> – 17, 2023</a:t>
            </a:r>
            <a:endParaRPr sz="1400" b="0" i="0" u="none" strike="noStrike" cap="none" dirty="0">
              <a:solidFill>
                <a:srgbClr val="000000"/>
              </a:solidFill>
              <a:latin typeface="KG Miss Kindergarten" panose="02000000000000000000" pitchFamily="2" charset="77"/>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3238811527"/>
              </p:ext>
            </p:extLst>
          </p:nvPr>
        </p:nvGraphicFramePr>
        <p:xfrm>
          <a:off x="261255" y="4390891"/>
          <a:ext cx="3458675" cy="1818809"/>
        </p:xfrm>
        <a:graphic>
          <a:graphicData uri="http://schemas.openxmlformats.org/drawingml/2006/table">
            <a:tbl>
              <a:tblPr>
                <a:noFill/>
                <a:tableStyleId>{403A84E3-EDEE-4AC5-8DF2-DC100B7C1AB1}</a:tableStyleId>
              </a:tblPr>
              <a:tblGrid>
                <a:gridCol w="748175">
                  <a:extLst>
                    <a:ext uri="{9D8B030D-6E8A-4147-A177-3AD203B41FA5}">
                      <a16:colId xmlns:a16="http://schemas.microsoft.com/office/drawing/2014/main" val="20000"/>
                    </a:ext>
                  </a:extLst>
                </a:gridCol>
                <a:gridCol w="2710500">
                  <a:extLst>
                    <a:ext uri="{9D8B030D-6E8A-4147-A177-3AD203B41FA5}">
                      <a16:colId xmlns:a16="http://schemas.microsoft.com/office/drawing/2014/main" val="20001"/>
                    </a:ext>
                  </a:extLst>
                </a:gridCol>
              </a:tblGrid>
              <a:tr h="4534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874510">
                <a:tc>
                  <a:txBody>
                    <a:bodyPr/>
                    <a:lstStyle/>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panose="02000000000000000000" pitchFamily="2" charset="77"/>
                          <a:ea typeface="Comfortaa"/>
                          <a:cs typeface="Comfortaa"/>
                          <a:sym typeface="Comfortaa"/>
                        </a:rPr>
                        <a:t>ELA</a:t>
                      </a:r>
                      <a:endParaRPr sz="12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200" u="none" strike="noStrike" cap="none" dirty="0">
                          <a:latin typeface="KG Miss Kindergarten" panose="02000000000000000000" pitchFamily="2" charset="77"/>
                          <a:sym typeface="Comfortaa"/>
                        </a:rPr>
                        <a:t>Spelling test </a:t>
                      </a:r>
                    </a:p>
                    <a:p>
                      <a:pPr marL="0" marR="0" lvl="3" indent="0" algn="l" rtl="0">
                        <a:lnSpc>
                          <a:spcPct val="100000"/>
                        </a:lnSpc>
                        <a:spcBef>
                          <a:spcPts val="0"/>
                        </a:spcBef>
                        <a:spcAft>
                          <a:spcPts val="0"/>
                        </a:spcAft>
                        <a:buClr>
                          <a:srgbClr val="000000"/>
                        </a:buClr>
                        <a:buSzPts val="1400"/>
                        <a:buFont typeface="System Font Regular"/>
                        <a:buNone/>
                      </a:pPr>
                      <a:r>
                        <a:rPr lang="en-US" sz="1200" u="none" strike="noStrike" cap="none" dirty="0">
                          <a:latin typeface="KG Miss Kindergarten" panose="02000000000000000000" pitchFamily="2" charset="77"/>
                          <a:sym typeface="Comfortaa"/>
                        </a:rPr>
                        <a:t>Oral reading test</a:t>
                      </a:r>
                    </a:p>
                    <a:p>
                      <a:pPr marL="0" marR="0" lvl="3" indent="0" algn="l" rtl="0">
                        <a:lnSpc>
                          <a:spcPct val="100000"/>
                        </a:lnSpc>
                        <a:spcBef>
                          <a:spcPts val="0"/>
                        </a:spcBef>
                        <a:spcAft>
                          <a:spcPts val="0"/>
                        </a:spcAft>
                        <a:buClr>
                          <a:srgbClr val="000000"/>
                        </a:buClr>
                        <a:buSzPts val="1400"/>
                        <a:buFont typeface="System Font Regular"/>
                        <a:buNone/>
                      </a:pPr>
                      <a:r>
                        <a:rPr lang="en-US" sz="1200" u="none" strike="noStrike" cap="none" dirty="0">
                          <a:latin typeface="KG Miss Kindergarten" panose="02000000000000000000" pitchFamily="2" charset="77"/>
                          <a:sym typeface="Comfortaa"/>
                        </a:rPr>
                        <a:t>Module 5 Inventory: Part 1</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490865">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lang="en" sz="1400" u="none" strike="noStrike" cap="none" dirty="0">
                        <a:latin typeface="KG Miss Kindergarten" panose="02000000000000000000" pitchFamily="2" charset="77"/>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3311222441"/>
              </p:ext>
            </p:extLst>
          </p:nvPr>
        </p:nvGraphicFramePr>
        <p:xfrm>
          <a:off x="261257" y="6090557"/>
          <a:ext cx="3458675" cy="1524136"/>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4704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053714">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panose="02000000000000000000" pitchFamily="2" charset="77"/>
                          <a:ea typeface="Comfortaa"/>
                          <a:cs typeface="Comfortaa"/>
                          <a:sym typeface="Comfortaa"/>
                        </a:rPr>
                        <a:t>Addition/subtraction facts to 5</a:t>
                      </a:r>
                    </a:p>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Understanding teen numbers</a:t>
                      </a:r>
                    </a:p>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W</a:t>
                      </a:r>
                      <a:r>
                        <a:rPr lang="en" sz="1400" b="0" i="0" u="none" strike="noStrike" noProof="0" dirty="0" err="1">
                          <a:latin typeface="KG Miss Kindergarten" panose="02000000000000000000" pitchFamily="2" charset="77"/>
                          <a:ea typeface="Comfortaa"/>
                          <a:cs typeface="Comfortaa"/>
                          <a:sym typeface="Comfortaa"/>
                        </a:rPr>
                        <a:t>riting</a:t>
                      </a:r>
                      <a:r>
                        <a:rPr lang="en" sz="1400" b="0" i="0" u="none" strike="noStrike" noProof="0" dirty="0">
                          <a:latin typeface="KG Miss Kindergarten" panose="02000000000000000000" pitchFamily="2" charset="77"/>
                          <a:ea typeface="Comfortaa"/>
                          <a:cs typeface="Comfortaa"/>
                          <a:sym typeface="Comfortaa"/>
                        </a:rPr>
                        <a:t> to 20</a:t>
                      </a:r>
                    </a:p>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panose="02000000000000000000" pitchFamily="2" charset="77"/>
                          <a:ea typeface="Comfortaa"/>
                          <a:cs typeface="Comfortaa"/>
                          <a:sym typeface="Comfortaa"/>
                        </a:rPr>
                        <a:t>Counting to 100</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986524005"/>
              </p:ext>
            </p:extLst>
          </p:nvPr>
        </p:nvGraphicFramePr>
        <p:xfrm>
          <a:off x="3886200" y="5502167"/>
          <a:ext cx="3676650" cy="3660121"/>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3358658554"/>
              </p:ext>
            </p:extLst>
          </p:nvPr>
        </p:nvGraphicFramePr>
        <p:xfrm>
          <a:off x="261255" y="7606104"/>
          <a:ext cx="3458675" cy="1556183"/>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51162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044562">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3444497963"/>
              </p:ext>
            </p:extLst>
          </p:nvPr>
        </p:nvGraphicFramePr>
        <p:xfrm>
          <a:off x="261256" y="1305294"/>
          <a:ext cx="3458675" cy="3085594"/>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460517">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6213">
                <a:tc rowSpan="4" gridSpan="3">
                  <a:txBody>
                    <a:bodyPr/>
                    <a:lstStyle/>
                    <a:p>
                      <a:pPr marL="285750" lvl="0" indent="-285750" algn="ctr" rtl="0">
                        <a:lnSpc>
                          <a:spcPct val="115000"/>
                        </a:lnSpc>
                        <a:spcBef>
                          <a:spcPts val="0"/>
                        </a:spcBef>
                        <a:spcAft>
                          <a:spcPts val="0"/>
                        </a:spcAft>
                        <a:buFont typeface="Wingdings" pitchFamily="2" charset="2"/>
                        <a:buChar char="v"/>
                      </a:pPr>
                      <a:r>
                        <a:rPr lang="en-US" b="0" dirty="0">
                          <a:latin typeface="KG Miss Kindergarten" panose="02000000000000000000" pitchFamily="2" charset="77"/>
                          <a:ea typeface="Comfortaa"/>
                          <a:cs typeface="Comfortaa"/>
                          <a:sym typeface="Comfortaa"/>
                        </a:rPr>
                        <a:t>February 9 – Progress Reports</a:t>
                      </a:r>
                    </a:p>
                    <a:p>
                      <a:pPr marL="285750" lvl="0" indent="-285750" algn="ctr" rtl="0">
                        <a:lnSpc>
                          <a:spcPct val="115000"/>
                        </a:lnSpc>
                        <a:spcBef>
                          <a:spcPts val="0"/>
                        </a:spcBef>
                        <a:spcAft>
                          <a:spcPts val="0"/>
                        </a:spcAft>
                        <a:buFont typeface="Wingdings" pitchFamily="2" charset="2"/>
                        <a:buChar char="v"/>
                      </a:pPr>
                      <a:r>
                        <a:rPr lang="en-US" b="0" dirty="0">
                          <a:latin typeface="KG Miss Kindergarten" panose="02000000000000000000" pitchFamily="2" charset="77"/>
                          <a:ea typeface="Comfortaa"/>
                          <a:cs typeface="Comfortaa"/>
                          <a:sym typeface="Comfortaa"/>
                        </a:rPr>
                        <a:t>February 20</a:t>
                      </a:r>
                      <a:r>
                        <a:rPr lang="en-US" b="0" baseline="30000" dirty="0">
                          <a:latin typeface="KG Miss Kindergarten" panose="02000000000000000000" pitchFamily="2" charset="77"/>
                          <a:ea typeface="Comfortaa"/>
                          <a:cs typeface="Comfortaa"/>
                          <a:sym typeface="Comfortaa"/>
                        </a:rPr>
                        <a:t>th</a:t>
                      </a:r>
                      <a:r>
                        <a:rPr lang="en-US" b="0" dirty="0">
                          <a:latin typeface="KG Miss Kindergarten" panose="02000000000000000000" pitchFamily="2" charset="77"/>
                          <a:ea typeface="Comfortaa"/>
                          <a:cs typeface="Comfortaa"/>
                          <a:sym typeface="Comfortaa"/>
                        </a:rPr>
                        <a:t> &amp; 21</a:t>
                      </a:r>
                      <a:r>
                        <a:rPr lang="en-US" b="0" baseline="30000" dirty="0">
                          <a:latin typeface="KG Miss Kindergarten" panose="02000000000000000000" pitchFamily="2" charset="77"/>
                          <a:ea typeface="Comfortaa"/>
                          <a:cs typeface="Comfortaa"/>
                          <a:sym typeface="Comfortaa"/>
                        </a:rPr>
                        <a:t>st -</a:t>
                      </a:r>
                      <a:r>
                        <a:rPr lang="en-US" b="0" dirty="0">
                          <a:latin typeface="KG Miss Kindergarten" panose="02000000000000000000" pitchFamily="2" charset="77"/>
                          <a:ea typeface="Comfortaa"/>
                          <a:cs typeface="Comfortaa"/>
                          <a:sym typeface="Comfortaa"/>
                        </a:rPr>
                        <a:t> NO SCHOOL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88643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1938992"/>
          </a:xfrm>
          <a:prstGeom prst="rect">
            <a:avLst/>
          </a:prstGeom>
          <a:noFill/>
        </p:spPr>
        <p:txBody>
          <a:bodyPr wrap="square" rtlCol="0">
            <a:spAutoFit/>
          </a:bodyPr>
          <a:lstStyle/>
          <a:p>
            <a:r>
              <a:rPr lang="en-US" b="0" dirty="0">
                <a:latin typeface="KG Miss Kindergarten" panose="02000000000000000000" pitchFamily="2" charset="77"/>
                <a:ea typeface="Comfortaa"/>
                <a:cs typeface="Comfortaa"/>
                <a:sym typeface="Comfortaa"/>
              </a:rPr>
              <a:t>Scan the QR Code to purchase a 2022-2023 Pearl Pirate yearbook!</a:t>
            </a:r>
          </a:p>
          <a:p>
            <a:endParaRPr lang="en-US" sz="600" dirty="0">
              <a:latin typeface="KG Miss Kindergarten" panose="02000000000000000000" pitchFamily="2" charset="77"/>
              <a:ea typeface="Comfortaa"/>
              <a:cs typeface="Comfortaa"/>
              <a:sym typeface="Comfortaa"/>
            </a:endParaRPr>
          </a:p>
          <a:p>
            <a:r>
              <a:rPr lang="en-US" b="0" dirty="0">
                <a:latin typeface="KG Miss Kindergarten" panose="02000000000000000000" pitchFamily="2" charset="77"/>
                <a:ea typeface="Comfortaa"/>
                <a:cs typeface="Comfortaa"/>
                <a:sym typeface="Comfortaa"/>
              </a:rPr>
              <a:t>Deadline to order is February 28</a:t>
            </a:r>
            <a:r>
              <a:rPr lang="en-US" b="0" baseline="30000" dirty="0">
                <a:latin typeface="KG Miss Kindergarten" panose="02000000000000000000" pitchFamily="2" charset="77"/>
                <a:ea typeface="Comfortaa"/>
                <a:cs typeface="Comfortaa"/>
                <a:sym typeface="Comfortaa"/>
              </a:rPr>
              <a:t>th</a:t>
            </a:r>
            <a:r>
              <a:rPr lang="en-US" b="0" dirty="0">
                <a:latin typeface="KG Miss Kindergarten" panose="02000000000000000000" pitchFamily="2" charset="77"/>
                <a:ea typeface="Comfortaa"/>
                <a:cs typeface="Comfortaa"/>
                <a:sym typeface="Comfortaa"/>
              </a:rPr>
              <a:t>.</a:t>
            </a:r>
          </a:p>
          <a:p>
            <a:endParaRPr lang="en-US" dirty="0">
              <a:latin typeface="KG Miss Kindergarten" panose="02000000000000000000" pitchFamily="2" charset="77"/>
              <a:ea typeface="Comfortaa"/>
              <a:cs typeface="Comfortaa"/>
              <a:sym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pic>
        <p:nvPicPr>
          <p:cNvPr id="11" name="Picture 10" descr="Qr code&#10;&#10;Description automatically generated">
            <a:extLst>
              <a:ext uri="{FF2B5EF4-FFF2-40B4-BE49-F238E27FC236}">
                <a16:creationId xmlns:a16="http://schemas.microsoft.com/office/drawing/2014/main" id="{D35FC6E9-AD8C-4680-1A17-756FDDDA304E}"/>
              </a:ext>
            </a:extLst>
          </p:cNvPr>
          <p:cNvPicPr>
            <a:picLocks noChangeAspect="1"/>
          </p:cNvPicPr>
          <p:nvPr/>
        </p:nvPicPr>
        <p:blipFill>
          <a:blip r:embed="rId5"/>
          <a:stretch>
            <a:fillRect/>
          </a:stretch>
        </p:blipFill>
        <p:spPr>
          <a:xfrm>
            <a:off x="367496" y="3080302"/>
            <a:ext cx="1095817" cy="1128366"/>
          </a:xfrm>
          <a:prstGeom prst="rect">
            <a:avLst/>
          </a:prstGeom>
        </p:spPr>
      </p:pic>
      <p:sp>
        <p:nvSpPr>
          <p:cNvPr id="12" name="TextBox 11">
            <a:extLst>
              <a:ext uri="{FF2B5EF4-FFF2-40B4-BE49-F238E27FC236}">
                <a16:creationId xmlns:a16="http://schemas.microsoft.com/office/drawing/2014/main" id="{1286CDC3-0B80-9701-2B55-0B52F18F6465}"/>
              </a:ext>
            </a:extLst>
          </p:cNvPr>
          <p:cNvSpPr txBox="1"/>
          <p:nvPr/>
        </p:nvSpPr>
        <p:spPr>
          <a:xfrm>
            <a:off x="146439" y="2733182"/>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panose="02000000000000000000" pitchFamily="2" charset="77"/>
                <a:ea typeface="Oswald"/>
                <a:cs typeface="Oswald"/>
                <a:sym typeface="Oswald"/>
              </a:rPr>
              <a:t>Module 6 Week 2 </a:t>
            </a:r>
            <a:br>
              <a:rPr lang="en" sz="2600" dirty="0">
                <a:latin typeface="KG Shake it Off Popped" panose="02000000000000000000" pitchFamily="2" charset="77"/>
                <a:ea typeface="Oswald"/>
                <a:cs typeface="Oswald"/>
                <a:sym typeface="Oswald"/>
              </a:rPr>
            </a:br>
            <a:r>
              <a:rPr lang="en" sz="2000" dirty="0">
                <a:latin typeface="KG Miss Kindergarten" panose="02000000000000000000" pitchFamily="2" charset="77"/>
                <a:ea typeface="Oswald"/>
                <a:cs typeface="Oswald"/>
                <a:sym typeface="Oswald"/>
              </a:rPr>
              <a:t>Home of the Free and the Brave</a:t>
            </a:r>
            <a:endParaRPr lang="en" sz="2000" dirty="0">
              <a:latin typeface="KG Miss Kindergarten" panose="02000000000000000000" pitchFamily="2" charset="77"/>
              <a:ea typeface="Oswald"/>
              <a:cs typeface="Oswald"/>
            </a:endParaRPr>
          </a:p>
        </p:txBody>
      </p:sp>
      <p:graphicFrame>
        <p:nvGraphicFramePr>
          <p:cNvPr id="81" name="Google Shape;81;p2"/>
          <p:cNvGraphicFramePr/>
          <p:nvPr>
            <p:extLst>
              <p:ext uri="{D42A27DB-BD31-4B8C-83A1-F6EECF244321}">
                <p14:modId xmlns:p14="http://schemas.microsoft.com/office/powerpoint/2010/main" val="1831740195"/>
              </p:ext>
            </p:extLst>
          </p:nvPr>
        </p:nvGraphicFramePr>
        <p:xfrm>
          <a:off x="224238" y="2303671"/>
          <a:ext cx="2240200" cy="124962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effectLst/>
                          <a:latin typeface="KG Miss Kindergarten" panose="02000000000000000000" pitchFamily="2" charset="77"/>
                          <a:ea typeface="Arial"/>
                          <a:cs typeface="Arial"/>
                          <a:sym typeface="Arial"/>
                        </a:rPr>
                        <a:t>Consonant blends: (Initial </a:t>
                      </a:r>
                      <a:r>
                        <a:rPr lang="en-US" sz="1400" b="0" i="0" u="none" strike="noStrike" cap="none" dirty="0" err="1">
                          <a:solidFill>
                            <a:srgbClr val="000000"/>
                          </a:solidFill>
                          <a:effectLst/>
                          <a:latin typeface="KG Miss Kindergarten" panose="02000000000000000000" pitchFamily="2" charset="77"/>
                          <a:ea typeface="Arial"/>
                          <a:cs typeface="Arial"/>
                          <a:sym typeface="Arial"/>
                        </a:rPr>
                        <a:t>st</a:t>
                      </a:r>
                      <a:r>
                        <a:rPr lang="en-US" sz="1400" b="0" i="0" u="none" strike="noStrike" cap="none" dirty="0">
                          <a:solidFill>
                            <a:srgbClr val="000000"/>
                          </a:solidFill>
                          <a:effectLst/>
                          <a:latin typeface="KG Miss Kindergarten" panose="02000000000000000000" pitchFamily="2" charset="77"/>
                          <a:ea typeface="Arial"/>
                          <a:cs typeface="Arial"/>
                          <a:sym typeface="Arial"/>
                        </a:rPr>
                        <a:t>, </a:t>
                      </a:r>
                      <a:r>
                        <a:rPr lang="en-US" sz="1400" b="0" i="0" u="none" strike="noStrike" cap="none" dirty="0" err="1">
                          <a:solidFill>
                            <a:srgbClr val="000000"/>
                          </a:solidFill>
                          <a:effectLst/>
                          <a:latin typeface="KG Miss Kindergarten" panose="02000000000000000000" pitchFamily="2" charset="77"/>
                          <a:ea typeface="Arial"/>
                          <a:cs typeface="Arial"/>
                          <a:sym typeface="Arial"/>
                        </a:rPr>
                        <a:t>sl</a:t>
                      </a:r>
                      <a:r>
                        <a:rPr lang="en-US" sz="1400" b="0" i="0" u="none" strike="noStrike" cap="none" dirty="0">
                          <a:solidFill>
                            <a:srgbClr val="000000"/>
                          </a:solidFill>
                          <a:effectLst/>
                          <a:latin typeface="KG Miss Kindergarten" panose="02000000000000000000" pitchFamily="2" charset="77"/>
                          <a:ea typeface="Arial"/>
                          <a:cs typeface="Arial"/>
                          <a:sym typeface="Arial"/>
                        </a:rPr>
                        <a:t>, </a:t>
                      </a:r>
                      <a:r>
                        <a:rPr lang="en-US" sz="1400" b="0" i="0" u="none" strike="noStrike" cap="none" dirty="0" err="1">
                          <a:solidFill>
                            <a:srgbClr val="000000"/>
                          </a:solidFill>
                          <a:effectLst/>
                          <a:latin typeface="KG Miss Kindergarten" panose="02000000000000000000" pitchFamily="2" charset="77"/>
                          <a:ea typeface="Arial"/>
                          <a:cs typeface="Arial"/>
                          <a:sym typeface="Arial"/>
                        </a:rPr>
                        <a:t>sp</a:t>
                      </a:r>
                      <a:r>
                        <a:rPr lang="en-US" sz="1400" b="0" i="0" u="none" strike="noStrike" cap="none" dirty="0">
                          <a:solidFill>
                            <a:srgbClr val="000000"/>
                          </a:solidFill>
                          <a:effectLst/>
                          <a:latin typeface="KG Miss Kindergarten" panose="02000000000000000000" pitchFamily="2" charset="77"/>
                          <a:ea typeface="Arial"/>
                          <a:cs typeface="Arial"/>
                          <a:sym typeface="Arial"/>
                        </a:rPr>
                        <a:t>, </a:t>
                      </a:r>
                      <a:r>
                        <a:rPr lang="en-US" sz="1400" b="0" i="0" u="none" strike="noStrike" cap="none" dirty="0" err="1">
                          <a:solidFill>
                            <a:srgbClr val="000000"/>
                          </a:solidFill>
                          <a:effectLst/>
                          <a:latin typeface="KG Miss Kindergarten" panose="02000000000000000000" pitchFamily="2" charset="77"/>
                          <a:ea typeface="Arial"/>
                          <a:cs typeface="Arial"/>
                          <a:sym typeface="Arial"/>
                        </a:rPr>
                        <a:t>sn</a:t>
                      </a:r>
                      <a:r>
                        <a:rPr lang="en-US" sz="1400" b="0" i="0" u="none" strike="noStrike" cap="none" dirty="0">
                          <a:solidFill>
                            <a:srgbClr val="000000"/>
                          </a:solidFill>
                          <a:effectLst/>
                          <a:latin typeface="KG Miss Kindergarten" panose="02000000000000000000" pitchFamily="2" charset="77"/>
                          <a:ea typeface="Arial"/>
                          <a:cs typeface="Arial"/>
                          <a:sym typeface="Arial"/>
                        </a:rPr>
                        <a:t>)</a:t>
                      </a:r>
                    </a:p>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effectLst/>
                          <a:latin typeface="KG Miss Kindergarten" panose="02000000000000000000" pitchFamily="2" charset="77"/>
                          <a:ea typeface="Comfortaa"/>
                          <a:cs typeface="Arial"/>
                          <a:sym typeface="Arial"/>
                        </a:rPr>
                        <a:t>Short vowel o</a:t>
                      </a:r>
                      <a:endParaRPr lang="en" sz="1400" b="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1452282433"/>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rtl="0">
                        <a:lnSpc>
                          <a:spcPct val="100000"/>
                        </a:lnSpc>
                        <a:spcBef>
                          <a:spcPts val="0"/>
                        </a:spcBef>
                        <a:spcAft>
                          <a:spcPts val="0"/>
                        </a:spcAft>
                        <a:buClr>
                          <a:srgbClr val="000000"/>
                        </a:buClr>
                        <a:buSzPts val="1400"/>
                        <a:buFont typeface="Arial"/>
                        <a:buNone/>
                      </a:pPr>
                      <a:r>
                        <a:rPr lang="en" dirty="0">
                          <a:latin typeface="KG Miss Kindergarten" panose="02000000000000000000" pitchFamily="2" charset="77"/>
                          <a:ea typeface="Comfortaa"/>
                          <a:cs typeface="Comfortaa"/>
                        </a:rPr>
                        <a:t>What </a:t>
                      </a:r>
                      <a:r>
                        <a:rPr lang="en-US" dirty="0">
                          <a:latin typeface="KG Miss Kindergarten" panose="02000000000000000000" pitchFamily="2" charset="77"/>
                          <a:ea typeface="Comfortaa"/>
                          <a:cs typeface="Comfortaa"/>
                        </a:rPr>
                        <a:t>makes the USA special?</a:t>
                      </a:r>
                      <a:endParaRPr lang="en"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3433602906"/>
              </p:ext>
            </p:extLst>
          </p:nvPr>
        </p:nvGraphicFramePr>
        <p:xfrm>
          <a:off x="224238" y="3593180"/>
          <a:ext cx="2240200" cy="1531433"/>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06668">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52843">
                <a:tc>
                  <a:txBody>
                    <a:bodyPr/>
                    <a:lstStyle/>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come        from</a:t>
                      </a:r>
                    </a:p>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 stop        brown</a:t>
                      </a:r>
                    </a:p>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if </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4" name="Google Shape;84;p2"/>
          <p:cNvGraphicFramePr/>
          <p:nvPr>
            <p:extLst>
              <p:ext uri="{D42A27DB-BD31-4B8C-83A1-F6EECF244321}">
                <p14:modId xmlns:p14="http://schemas.microsoft.com/office/powerpoint/2010/main" val="3879717469"/>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panose="02000000000000000000" pitchFamily="2" charset="77"/>
                          <a:ea typeface="Comfortaa"/>
                          <a:cs typeface="Comfortaa"/>
                          <a:sym typeface="Comfortaa"/>
                        </a:rPr>
                        <a:t>BIG IDEA WORDS:</a:t>
                      </a:r>
                      <a:r>
                        <a:rPr lang="en" sz="1400" b="1" u="none" strike="noStrike" cap="none" dirty="0">
                          <a:solidFill>
                            <a:schemeClr val="dk1"/>
                          </a:solidFill>
                          <a:latin typeface="KG Miss Kindergarten" panose="02000000000000000000" pitchFamily="2" charset="77"/>
                          <a:ea typeface="Comfortaa"/>
                          <a:cs typeface="Comfortaa"/>
                        </a:rPr>
                        <a:t> </a:t>
                      </a:r>
                      <a:r>
                        <a:rPr lang="en" sz="1400" b="0" u="none" strike="noStrike" cap="none" dirty="0">
                          <a:solidFill>
                            <a:schemeClr val="dk1"/>
                          </a:solidFill>
                          <a:latin typeface="KG Miss Kindergarten" panose="02000000000000000000" pitchFamily="2" charset="77"/>
                          <a:ea typeface="Comfortaa"/>
                          <a:cs typeface="Comfortaa"/>
                        </a:rPr>
                        <a:t>belong, country, right</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panose="02000000000000000000" pitchFamily="2" charset="77"/>
                          <a:ea typeface="Comfortaa"/>
                          <a:cs typeface="Comfortaa"/>
                          <a:sym typeface="Comfortaa"/>
                        </a:rPr>
                        <a:t>POWER WORDS</a:t>
                      </a:r>
                      <a:r>
                        <a:rPr lang="en" sz="1400" u="none" strike="noStrike" cap="none" dirty="0">
                          <a:solidFill>
                            <a:schemeClr val="dk1"/>
                          </a:solidFill>
                          <a:latin typeface="KG Miss Kindergarten" panose="02000000000000000000" pitchFamily="2" charset="77"/>
                          <a:ea typeface="Comfortaa"/>
                          <a:cs typeface="Comfortaa"/>
                          <a:sym typeface="Comfortaa"/>
                        </a:rPr>
                        <a:t>:</a:t>
                      </a:r>
                      <a:r>
                        <a:rPr lang="en" dirty="0">
                          <a:solidFill>
                            <a:schemeClr val="dk1"/>
                          </a:solidFill>
                          <a:latin typeface="KG Miss Kindergarten" panose="02000000000000000000" pitchFamily="2" charset="77"/>
                          <a:ea typeface="Comfortaa"/>
                          <a:cs typeface="Comfortaa"/>
                        </a:rPr>
                        <a:t> America, plain, sea</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2646240384"/>
              </p:ext>
            </p:extLst>
          </p:nvPr>
        </p:nvGraphicFramePr>
        <p:xfrm>
          <a:off x="2564075" y="2303671"/>
          <a:ext cx="4979725" cy="1998683"/>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rtl="0">
                        <a:lnSpc>
                          <a:spcPct val="100000"/>
                        </a:lnSpc>
                        <a:spcBef>
                          <a:spcPts val="0"/>
                        </a:spcBef>
                        <a:spcAft>
                          <a:spcPts val="0"/>
                        </a:spcAft>
                        <a:buClr>
                          <a:srgbClr val="000000"/>
                        </a:buClr>
                        <a:buSzPts val="1400"/>
                        <a:buFont typeface="Comfortaa"/>
                        <a:buChar char="★"/>
                      </a:pPr>
                      <a:r>
                        <a:rPr lang="en-US" dirty="0">
                          <a:latin typeface="KG Miss Kindergarten" panose="02000000000000000000" pitchFamily="2" charset="77"/>
                          <a:ea typeface="Comfortaa"/>
                          <a:cs typeface="Comfortaa"/>
                          <a:sym typeface="Comfortaa"/>
                        </a:rPr>
                        <a:t>Make/check predictions</a:t>
                      </a:r>
                    </a:p>
                    <a:p>
                      <a:pPr marL="457200" marR="0" lvl="0" indent="-317500" algn="l" rtl="0">
                        <a:lnSpc>
                          <a:spcPct val="100000"/>
                        </a:lnSpc>
                        <a:spcBef>
                          <a:spcPts val="0"/>
                        </a:spcBef>
                        <a:spcAft>
                          <a:spcPts val="0"/>
                        </a:spcAft>
                        <a:buClr>
                          <a:srgbClr val="000000"/>
                        </a:buClr>
                        <a:buSzPts val="1400"/>
                        <a:buFont typeface="Comfortaa"/>
                        <a:buChar char="★"/>
                      </a:pPr>
                      <a:r>
                        <a:rPr lang="en-US" dirty="0">
                          <a:latin typeface="KG Miss Kindergarten" panose="02000000000000000000" pitchFamily="2" charset="77"/>
                          <a:ea typeface="Comfortaa"/>
                          <a:cs typeface="Comfortaa"/>
                          <a:sym typeface="Comfortaa"/>
                        </a:rPr>
                        <a:t>Character, setting, events</a:t>
                      </a:r>
                    </a:p>
                    <a:p>
                      <a:pPr marL="457200" marR="0" lvl="0" indent="-317500" algn="l" rtl="0">
                        <a:lnSpc>
                          <a:spcPct val="100000"/>
                        </a:lnSpc>
                        <a:spcBef>
                          <a:spcPts val="0"/>
                        </a:spcBef>
                        <a:spcAft>
                          <a:spcPts val="0"/>
                        </a:spcAft>
                        <a:buClr>
                          <a:srgbClr val="000000"/>
                        </a:buClr>
                        <a:buSzPts val="1400"/>
                        <a:buFont typeface="Comfortaa"/>
                        <a:buChar char="★"/>
                      </a:pPr>
                      <a:r>
                        <a:rPr lang="en-US" dirty="0">
                          <a:latin typeface="KG Miss Kindergarten" panose="02000000000000000000" pitchFamily="2" charset="77"/>
                          <a:ea typeface="Comfortaa"/>
                          <a:cs typeface="Comfortaa"/>
                          <a:sym typeface="Comfortaa"/>
                        </a:rPr>
                        <a:t>Academic vocabulary</a:t>
                      </a:r>
                    </a:p>
                    <a:p>
                      <a:pPr marL="457200" marR="0" lvl="0" indent="-317500" algn="l" rtl="0">
                        <a:lnSpc>
                          <a:spcPct val="100000"/>
                        </a:lnSpc>
                        <a:spcBef>
                          <a:spcPts val="0"/>
                        </a:spcBef>
                        <a:spcAft>
                          <a:spcPts val="0"/>
                        </a:spcAft>
                        <a:buClr>
                          <a:srgbClr val="000000"/>
                        </a:buClr>
                        <a:buSzPts val="1400"/>
                        <a:buFont typeface="Comfortaa"/>
                        <a:buChar char="★"/>
                      </a:pPr>
                      <a:r>
                        <a:rPr lang="en-US" dirty="0">
                          <a:latin typeface="KG Miss Kindergarten" panose="02000000000000000000" pitchFamily="2" charset="77"/>
                          <a:ea typeface="Comfortaa"/>
                          <a:cs typeface="Comfortaa"/>
                          <a:sym typeface="Comfortaa"/>
                        </a:rPr>
                        <a:t>Author’s purpose</a:t>
                      </a:r>
                      <a:endParaRPr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rtl="0">
                        <a:lnSpc>
                          <a:spcPct val="100000"/>
                        </a:lnSpc>
                        <a:spcBef>
                          <a:spcPts val="0"/>
                        </a:spcBef>
                        <a:spcAft>
                          <a:spcPts val="0"/>
                        </a:spcAft>
                        <a:buSzPts val="1400"/>
                        <a:buFont typeface="Comfortaa"/>
                        <a:buChar char="★"/>
                      </a:pPr>
                      <a:r>
                        <a:rPr lang="en-US" dirty="0">
                          <a:latin typeface="KG Miss Kindergarten" panose="02000000000000000000" pitchFamily="2" charset="77"/>
                          <a:ea typeface="Comfortaa"/>
                          <a:cs typeface="Comfortaa"/>
                          <a:sym typeface="Comfortaa"/>
                        </a:rPr>
                        <a:t>Rhythm and rhyme</a:t>
                      </a:r>
                    </a:p>
                    <a:p>
                      <a:pPr marL="457200" marR="0" lvl="0" indent="-317500" algn="l" rtl="0">
                        <a:lnSpc>
                          <a:spcPct val="100000"/>
                        </a:lnSpc>
                        <a:spcBef>
                          <a:spcPts val="0"/>
                        </a:spcBef>
                        <a:spcAft>
                          <a:spcPts val="0"/>
                        </a:spcAft>
                        <a:buSzPts val="1400"/>
                        <a:buFont typeface="Comfortaa"/>
                        <a:buChar char="★"/>
                      </a:pPr>
                      <a:r>
                        <a:rPr lang="en-US" dirty="0">
                          <a:latin typeface="KG Miss Kindergarten" panose="02000000000000000000" pitchFamily="2" charset="77"/>
                          <a:ea typeface="Comfortaa"/>
                          <a:cs typeface="Comfortaa"/>
                          <a:sym typeface="Comfortaa"/>
                        </a:rPr>
                        <a:t>Compare/contrast adventures</a:t>
                      </a:r>
                    </a:p>
                    <a:p>
                      <a:pPr marL="457200" marR="0" lvl="0" indent="-317500" algn="l" rtl="0">
                        <a:lnSpc>
                          <a:spcPct val="100000"/>
                        </a:lnSpc>
                        <a:spcBef>
                          <a:spcPts val="0"/>
                        </a:spcBef>
                        <a:spcAft>
                          <a:spcPts val="0"/>
                        </a:spcAft>
                        <a:buSzPts val="1400"/>
                        <a:buFont typeface="Comfortaa"/>
                        <a:buChar char="★"/>
                      </a:pPr>
                      <a:r>
                        <a:rPr lang="en-US" dirty="0">
                          <a:latin typeface="KG Miss Kindergarten" panose="02000000000000000000" pitchFamily="2" charset="77"/>
                          <a:ea typeface="Comfortaa"/>
                          <a:cs typeface="Comfortaa"/>
                          <a:sym typeface="Comfortaa"/>
                        </a:rPr>
                        <a:t>Print concepts: concept of a word</a:t>
                      </a:r>
                      <a:endParaRPr lang="en" dirty="0">
                        <a:latin typeface="KG Miss Kindergarten" panose="02000000000000000000" pitchFamily="2" charset="77"/>
                        <a:ea typeface="Comfortaa"/>
                        <a:cs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1676826572"/>
              </p:ext>
            </p:extLst>
          </p:nvPr>
        </p:nvGraphicFramePr>
        <p:xfrm>
          <a:off x="224238" y="5207048"/>
          <a:ext cx="2240200" cy="1211393"/>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8187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2783">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err="1">
                          <a:solidFill>
                            <a:srgbClr val="000000"/>
                          </a:solidFill>
                          <a:effectLst/>
                          <a:latin typeface="KG Miss Kindergarten" panose="02000000000000000000" pitchFamily="2" charset="0"/>
                          <a:ea typeface="Arial"/>
                          <a:cs typeface="Arial"/>
                          <a:sym typeface="Arial"/>
                        </a:rPr>
                        <a:t>mop</a:t>
                      </a:r>
                      <a:r>
                        <a:rPr lang="sv-SE" sz="1400" b="0" i="0" u="none" strike="noStrike" cap="none" dirty="0">
                          <a:solidFill>
                            <a:srgbClr val="000000"/>
                          </a:solidFill>
                          <a:effectLst/>
                          <a:latin typeface="KG Miss Kindergarten" panose="02000000000000000000" pitchFamily="2" charset="0"/>
                          <a:ea typeface="Arial"/>
                          <a:cs typeface="Arial"/>
                          <a:sym typeface="Arial"/>
                        </a:rPr>
                        <a:t>   log   hop </a:t>
                      </a:r>
                    </a:p>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err="1">
                          <a:solidFill>
                            <a:srgbClr val="000000"/>
                          </a:solidFill>
                          <a:effectLst/>
                          <a:latin typeface="KG Miss Kindergarten" panose="02000000000000000000" pitchFamily="2" charset="0"/>
                          <a:ea typeface="Arial"/>
                          <a:cs typeface="Arial"/>
                          <a:sym typeface="Arial"/>
                        </a:rPr>
                        <a:t>dot</a:t>
                      </a:r>
                      <a:r>
                        <a:rPr lang="sv-SE" sz="1400" b="0" i="0" u="none" strike="noStrike" cap="none" dirty="0">
                          <a:solidFill>
                            <a:srgbClr val="000000"/>
                          </a:solidFill>
                          <a:effectLst/>
                          <a:latin typeface="KG Miss Kindergarten" panose="02000000000000000000" pitchFamily="2" charset="0"/>
                          <a:ea typeface="Arial"/>
                          <a:cs typeface="Arial"/>
                          <a:sym typeface="Arial"/>
                        </a:rPr>
                        <a:t>   not   </a:t>
                      </a:r>
                      <a:r>
                        <a:rPr lang="sv-SE" sz="1400" b="0" i="0" u="none" strike="noStrike" cap="none" dirty="0" err="1">
                          <a:solidFill>
                            <a:srgbClr val="000000"/>
                          </a:solidFill>
                          <a:effectLst/>
                          <a:latin typeface="KG Miss Kindergarten" panose="02000000000000000000" pitchFamily="2" charset="0"/>
                          <a:ea typeface="Arial"/>
                          <a:cs typeface="Arial"/>
                          <a:sym typeface="Arial"/>
                        </a:rPr>
                        <a:t>mom</a:t>
                      </a:r>
                      <a:r>
                        <a:rPr lang="sv-SE" sz="1400" b="0" i="0" u="none" strike="noStrike" cap="none" dirty="0">
                          <a:solidFill>
                            <a:srgbClr val="000000"/>
                          </a:solidFill>
                          <a:effectLst/>
                          <a:latin typeface="KG Miss Kindergarten" panose="02000000000000000000" pitchFamily="2" charset="0"/>
                          <a:ea typeface="Arial"/>
                          <a:cs typeface="Arial"/>
                          <a:sym typeface="Arial"/>
                        </a:rPr>
                        <a:t>   spot</a:t>
                      </a:r>
                      <a:endParaRPr lang="en" sz="1400" b="0" dirty="0">
                        <a:latin typeface="KG Miss Kindergarten" panose="02000000000000000000" pitchFamily="2" charset="0"/>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1583167599"/>
              </p:ext>
            </p:extLst>
          </p:nvPr>
        </p:nvGraphicFramePr>
        <p:xfrm>
          <a:off x="224238" y="6495746"/>
          <a:ext cx="2240200" cy="1158343"/>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37936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1576">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panose="02000000000000000000" pitchFamily="2" charset="77"/>
                          <a:ea typeface="Comfortaa"/>
                          <a:cs typeface="Comfortaa"/>
                          <a:sym typeface="Comfortaa"/>
                        </a:rPr>
                        <a:t>CVC words</a:t>
                      </a: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panose="02000000000000000000" pitchFamily="2" charset="77"/>
                          <a:ea typeface="Comfortaa"/>
                          <a:cs typeface="Comfortaa"/>
                        </a:rPr>
                        <a:t>Informational: Procedural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0077">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861548200"/>
              </p:ext>
            </p:extLst>
          </p:nvPr>
        </p:nvGraphicFramePr>
        <p:xfrm>
          <a:off x="224238" y="7754728"/>
          <a:ext cx="2240200" cy="1600322"/>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63182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11573">
                <a:tc rowSpan="2" gridSpan="2">
                  <a:txBody>
                    <a:bodyPr/>
                    <a:lstStyle/>
                    <a:p>
                      <a:pPr marL="0" marR="0" lvl="0" indent="0" algn="ctr" rtl="0">
                        <a:lnSpc>
                          <a:spcPct val="15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Onset/rime</a:t>
                      </a:r>
                    </a:p>
                    <a:p>
                      <a:pPr marL="0" marR="0" lvl="0" indent="0" algn="ctr" rtl="0">
                        <a:lnSpc>
                          <a:spcPct val="150000"/>
                        </a:lnSpc>
                        <a:spcBef>
                          <a:spcPts val="0"/>
                        </a:spcBef>
                        <a:spcAft>
                          <a:spcPts val="0"/>
                        </a:spcAft>
                        <a:buClr>
                          <a:srgbClr val="000000"/>
                        </a:buClr>
                        <a:buSzPts val="1400"/>
                        <a:buFont typeface="Arial"/>
                        <a:buNone/>
                      </a:pPr>
                      <a:r>
                        <a:rPr lang="en-US" sz="1300" dirty="0">
                          <a:latin typeface="KG Miss Kindergarten" panose="02000000000000000000" pitchFamily="2" charset="77"/>
                        </a:rPr>
                        <a:t>Blend/segment words</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718219">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422217196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the, a, see, red, I, blue, yellow, to, by, my, am, at, go, is, man, no, green, orange, purple, an, </a:t>
                      </a:r>
                      <a:r>
                        <a:rPr lang="en-US"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panose="02000000000000000000" pitchFamily="2" charset="77"/>
                <a:sym typeface="Arial"/>
              </a:rPr>
              <a:t>LEARNING MINDSET: </a:t>
            </a:r>
            <a:r>
              <a:rPr lang="en" sz="1400" b="1" i="0" u="none" strike="noStrike" cap="none" dirty="0">
                <a:solidFill>
                  <a:srgbClr val="000000"/>
                </a:solidFill>
                <a:latin typeface="KG Miss Kindergarten" panose="02000000000000000000" pitchFamily="2" charset="77"/>
                <a:sym typeface="Arial"/>
              </a:rPr>
              <a:t>Asking for Help</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9419</TotalTime>
  <Words>498</Words>
  <Application>Microsoft Macintosh PowerPoint</Application>
  <PresentationFormat>Custom</PresentationFormat>
  <Paragraphs>78</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KG Shake it Off Popped</vt:lpstr>
      <vt:lpstr>Comfortaa</vt:lpstr>
      <vt:lpstr>Comfortaa,Sans-Serif</vt:lpstr>
      <vt:lpstr>Arial</vt:lpstr>
      <vt:lpstr>Wingdings</vt:lpstr>
      <vt:lpstr>System Font Regular</vt:lpstr>
      <vt:lpstr>KG Miss Kindergarten</vt:lpstr>
      <vt:lpstr>Simple Light</vt:lpstr>
      <vt:lpstr>We are WILD about Learning!</vt:lpstr>
      <vt:lpstr>Module 6 Week 2  Home of the Free and the Brave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Green, Rhonda</cp:lastModifiedBy>
  <cp:revision>187</cp:revision>
  <cp:lastPrinted>2022-12-07T20:36:42Z</cp:lastPrinted>
  <dcterms:modified xsi:type="dcterms:W3CDTF">2023-02-09T16:10:06Z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